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7" r:id="rId10"/>
    <p:sldId id="263" r:id="rId11"/>
    <p:sldId id="264" r:id="rId12"/>
    <p:sldId id="265" r:id="rId13"/>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72EF6C9B-375A-4028-AC28-A8A02AA6E968}" type="datetimeFigureOut">
              <a:rPr lang="fi-FI" smtClean="0"/>
              <a:t>8.10.2018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3476255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2EF6C9B-375A-4028-AC28-A8A02AA6E968}" type="datetimeFigureOut">
              <a:rPr lang="fi-FI" smtClean="0"/>
              <a:t>8.10.2018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276951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2EF6C9B-375A-4028-AC28-A8A02AA6E968}" type="datetimeFigureOut">
              <a:rPr lang="fi-FI" smtClean="0"/>
              <a:t>8.10.2018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421126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2EF6C9B-375A-4028-AC28-A8A02AA6E968}" type="datetimeFigureOut">
              <a:rPr lang="fi-FI" smtClean="0"/>
              <a:t>8.10.2018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991333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72EF6C9B-375A-4028-AC28-A8A02AA6E968}" type="datetimeFigureOut">
              <a:rPr lang="fi-FI" smtClean="0"/>
              <a:t>8.10.2018</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3763083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72EF6C9B-375A-4028-AC28-A8A02AA6E968}" type="datetimeFigureOut">
              <a:rPr lang="fi-FI" smtClean="0"/>
              <a:t>8.10.2018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4179088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72EF6C9B-375A-4028-AC28-A8A02AA6E968}" type="datetimeFigureOut">
              <a:rPr lang="fi-FI" smtClean="0"/>
              <a:t>8.10.2018</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297272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72EF6C9B-375A-4028-AC28-A8A02AA6E968}" type="datetimeFigureOut">
              <a:rPr lang="fi-FI" smtClean="0"/>
              <a:t>8.10.2018</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409510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72EF6C9B-375A-4028-AC28-A8A02AA6E968}" type="datetimeFigureOut">
              <a:rPr lang="fi-FI" smtClean="0"/>
              <a:t>8.10.2018</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805540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72EF6C9B-375A-4028-AC28-A8A02AA6E968}" type="datetimeFigureOut">
              <a:rPr lang="fi-FI" smtClean="0"/>
              <a:t>8.10.2018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3847847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72EF6C9B-375A-4028-AC28-A8A02AA6E968}" type="datetimeFigureOut">
              <a:rPr lang="fi-FI" smtClean="0"/>
              <a:t>8.10.2018</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4EB0206B-3652-49E3-818D-F8AB9B4199C8}" type="slidenum">
              <a:rPr lang="fi-FI" smtClean="0"/>
              <a:t>‹#›</a:t>
            </a:fld>
            <a:endParaRPr lang="fi-FI"/>
          </a:p>
        </p:txBody>
      </p:sp>
    </p:spTree>
    <p:extLst>
      <p:ext uri="{BB962C8B-B14F-4D97-AF65-F5344CB8AC3E}">
        <p14:creationId xmlns:p14="http://schemas.microsoft.com/office/powerpoint/2010/main" val="3537470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F6C9B-375A-4028-AC28-A8A02AA6E968}" type="datetimeFigureOut">
              <a:rPr lang="fi-FI" smtClean="0"/>
              <a:t>8.10.2018</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B0206B-3652-49E3-818D-F8AB9B4199C8}" type="slidenum">
              <a:rPr lang="fi-FI" smtClean="0"/>
              <a:t>‹#›</a:t>
            </a:fld>
            <a:endParaRPr lang="fi-FI"/>
          </a:p>
        </p:txBody>
      </p:sp>
    </p:spTree>
    <p:extLst>
      <p:ext uri="{BB962C8B-B14F-4D97-AF65-F5344CB8AC3E}">
        <p14:creationId xmlns:p14="http://schemas.microsoft.com/office/powerpoint/2010/main" val="2652284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637309"/>
            <a:ext cx="9144000" cy="1233055"/>
          </a:xfrm>
        </p:spPr>
        <p:txBody>
          <a:bodyPr/>
          <a:lstStyle/>
          <a:p>
            <a:r>
              <a:rPr lang="fi-FI" dirty="0" smtClean="0"/>
              <a:t>Sisäkorvaistute</a:t>
            </a:r>
            <a:endParaRPr lang="fi-FI" dirty="0"/>
          </a:p>
        </p:txBody>
      </p:sp>
      <p:sp>
        <p:nvSpPr>
          <p:cNvPr id="3" name="Alaotsikko 2"/>
          <p:cNvSpPr>
            <a:spLocks noGrp="1"/>
          </p:cNvSpPr>
          <p:nvPr>
            <p:ph type="subTitle" idx="1"/>
          </p:nvPr>
        </p:nvSpPr>
        <p:spPr>
          <a:xfrm>
            <a:off x="1524000" y="2036619"/>
            <a:ext cx="9144000" cy="803564"/>
          </a:xfrm>
        </p:spPr>
        <p:txBody>
          <a:bodyPr/>
          <a:lstStyle/>
          <a:p>
            <a:r>
              <a:rPr lang="fi-FI" b="1" dirty="0"/>
              <a:t>Mikä sisäkorvaistute on ja miten se toimii?</a:t>
            </a:r>
            <a:endParaRPr lang="fi-FI" dirty="0"/>
          </a:p>
        </p:txBody>
      </p:sp>
      <p:sp>
        <p:nvSpPr>
          <p:cNvPr id="5" name="Tekstiruutu 4"/>
          <p:cNvSpPr txBox="1"/>
          <p:nvPr/>
        </p:nvSpPr>
        <p:spPr>
          <a:xfrm>
            <a:off x="2064328" y="3214255"/>
            <a:ext cx="8049490" cy="1200329"/>
          </a:xfrm>
          <a:prstGeom prst="rect">
            <a:avLst/>
          </a:prstGeom>
          <a:noFill/>
        </p:spPr>
        <p:txBody>
          <a:bodyPr wrap="square" rtlCol="0">
            <a:spAutoFit/>
          </a:bodyPr>
          <a:lstStyle/>
          <a:p>
            <a:r>
              <a:rPr lang="fi-FI"/>
              <a:t>Sisäkorvaistute eli sisäkorvaimplantti on leikkauksessa asetettava kuuloapuväline henkilöille, joille vahvinkaan akustinen kuulokoje ei enää tuo riittävää apua kuulemiseen tai puheen erottamiseen. Istutejärjestelmä koostuu </a:t>
            </a:r>
            <a:r>
              <a:rPr lang="fi-FI" b="1"/>
              <a:t>ulkoisista osista</a:t>
            </a:r>
            <a:r>
              <a:rPr lang="fi-FI"/>
              <a:t> sekä </a:t>
            </a:r>
            <a:r>
              <a:rPr lang="fi-FI" b="1"/>
              <a:t>leikkauksessa asetettavista sisäisistä osista</a:t>
            </a:r>
            <a:r>
              <a:rPr lang="fi-FI"/>
              <a:t>.</a:t>
            </a:r>
          </a:p>
        </p:txBody>
      </p:sp>
    </p:spTree>
    <p:extLst>
      <p:ext uri="{BB962C8B-B14F-4D97-AF65-F5344CB8AC3E}">
        <p14:creationId xmlns:p14="http://schemas.microsoft.com/office/powerpoint/2010/main" val="3452035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951057"/>
          </a:xfrm>
        </p:spPr>
        <p:txBody>
          <a:bodyPr/>
          <a:lstStyle/>
          <a:p>
            <a:r>
              <a:rPr lang="fi-FI" b="1" dirty="0"/>
              <a:t>Esteettömyyden teemavuosi </a:t>
            </a:r>
            <a:r>
              <a:rPr lang="fi-FI" b="1" dirty="0" smtClean="0"/>
              <a:t>2018</a:t>
            </a:r>
            <a:endParaRPr lang="fi-FI" dirty="0"/>
          </a:p>
        </p:txBody>
      </p:sp>
      <p:pic>
        <p:nvPicPr>
          <p:cNvPr id="7" name="Kuva2"/>
          <p:cNvPicPr>
            <a:picLocks noGrp="1"/>
          </p:cNvPicPr>
          <p:nvPr>
            <p:ph idx="1"/>
          </p:nvPr>
        </p:nvPicPr>
        <p:blipFill>
          <a:blip r:embed="rId2"/>
          <a:stretch>
            <a:fillRect/>
          </a:stretch>
        </p:blipFill>
        <p:spPr bwMode="auto">
          <a:xfrm>
            <a:off x="1953491" y="1510145"/>
            <a:ext cx="6248400" cy="2147455"/>
          </a:xfrm>
          <a:prstGeom prst="rect">
            <a:avLst/>
          </a:prstGeom>
        </p:spPr>
      </p:pic>
      <p:sp>
        <p:nvSpPr>
          <p:cNvPr id="6" name="Tekstiruutu 5"/>
          <p:cNvSpPr txBox="1"/>
          <p:nvPr/>
        </p:nvSpPr>
        <p:spPr>
          <a:xfrm>
            <a:off x="1274618" y="4225636"/>
            <a:ext cx="9490364" cy="1477328"/>
          </a:xfrm>
          <a:prstGeom prst="rect">
            <a:avLst/>
          </a:prstGeom>
          <a:noFill/>
        </p:spPr>
        <p:txBody>
          <a:bodyPr wrap="square" rtlCol="0">
            <a:spAutoFit/>
          </a:bodyPr>
          <a:lstStyle/>
          <a:p>
            <a:r>
              <a:rPr lang="fi-FI"/>
              <a:t>Teemavuoden kantavana ajatuksena on </a:t>
            </a:r>
            <a:r>
              <a:rPr lang="fi-FI" b="1"/>
              <a:t>Oikeus yhdenvertaiseen tiedonsaantiin!</a:t>
            </a:r>
            <a:endParaRPr lang="fi-FI"/>
          </a:p>
          <a:p>
            <a:r>
              <a:rPr lang="fi-FI"/>
              <a:t>Esteettömyyteen ja saavutettavuuteen liittyvät tilanteet ovat jokaiselle kuulovammaiselle tuttu asia. Ne voivat koskea rakennetun ympäristön, palveluiden tai viestinnän esteellisyyttä. Yhteiskuntamme ja kulttuurimme on suunniteltu ja rakennettu kuitenkin muiden kuin kuulovammaisten lähtökohdista.</a:t>
            </a:r>
          </a:p>
        </p:txBody>
      </p:sp>
    </p:spTree>
    <p:extLst>
      <p:ext uri="{BB962C8B-B14F-4D97-AF65-F5344CB8AC3E}">
        <p14:creationId xmlns:p14="http://schemas.microsoft.com/office/powerpoint/2010/main" val="2802937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Teemavuoden tavoite</a:t>
            </a:r>
            <a:endParaRPr lang="fi-FI" dirty="0"/>
          </a:p>
        </p:txBody>
      </p:sp>
      <p:sp>
        <p:nvSpPr>
          <p:cNvPr id="3" name="Sisällön paikkamerkki 2"/>
          <p:cNvSpPr>
            <a:spLocks noGrp="1"/>
          </p:cNvSpPr>
          <p:nvPr>
            <p:ph idx="1"/>
          </p:nvPr>
        </p:nvSpPr>
        <p:spPr/>
        <p:txBody>
          <a:bodyPr/>
          <a:lstStyle/>
          <a:p>
            <a:r>
              <a:rPr lang="fi-FI" dirty="0"/>
              <a:t>Teemavuoden 2018 tavoitteena on lisätä tietoisuutta ja näkyvyyttä siitä, missä asioissa ja tilanteissa kuulovammaisten esteettömyys tulisi ottaa huomioon. Tarkoituksena on lisätä myös esteettömyystyön asemaa ja painoarvoa niin yhdistysten vapaaehtoistyössä kuin valtakunnallisessa vaikuttamistoiminnassakin. Liiton uudistuneiden arvojen mukaan tätä tehdään yhteistyössä vapaaehtoisten ja toimihenkilöiden kanssa.</a:t>
            </a:r>
          </a:p>
        </p:txBody>
      </p:sp>
    </p:spTree>
    <p:extLst>
      <p:ext uri="{BB962C8B-B14F-4D97-AF65-F5344CB8AC3E}">
        <p14:creationId xmlns:p14="http://schemas.microsoft.com/office/powerpoint/2010/main" val="129257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76746" y="-1061893"/>
            <a:ext cx="10515600" cy="1325563"/>
          </a:xfrm>
        </p:spPr>
        <p:txBody>
          <a:bodyPr/>
          <a:lstStyle/>
          <a:p>
            <a:endParaRPr lang="fi-FI"/>
          </a:p>
        </p:txBody>
      </p:sp>
      <p:sp>
        <p:nvSpPr>
          <p:cNvPr id="3" name="Sisällön paikkamerkki 2"/>
          <p:cNvSpPr>
            <a:spLocks noGrp="1"/>
          </p:cNvSpPr>
          <p:nvPr>
            <p:ph idx="1"/>
          </p:nvPr>
        </p:nvSpPr>
        <p:spPr>
          <a:xfrm>
            <a:off x="838200" y="526473"/>
            <a:ext cx="10515600" cy="5650490"/>
          </a:xfrm>
        </p:spPr>
        <p:txBody>
          <a:bodyPr anchor="ctr"/>
          <a:lstStyle/>
          <a:p>
            <a:r>
              <a:rPr lang="fi-FI" dirty="0"/>
              <a:t>Teemavuoden 2018 aikana nostetaan kuulovammaisten esteettömyysnäkökulmia näkyvästi esiin, mm.</a:t>
            </a:r>
          </a:p>
          <a:p>
            <a:pPr lvl="0"/>
            <a:r>
              <a:rPr lang="fi-FI" dirty="0"/>
              <a:t>Järjestämällä esteettömyyskoulutuksia ja –tapahtumia</a:t>
            </a:r>
          </a:p>
          <a:p>
            <a:pPr lvl="0"/>
            <a:r>
              <a:rPr lang="fi-FI" dirty="0"/>
              <a:t>Tuottamalla esteettömyyttä käsittelevää materiaalia</a:t>
            </a:r>
          </a:p>
          <a:p>
            <a:pPr lvl="0"/>
            <a:r>
              <a:rPr lang="fi-FI" dirty="0"/>
              <a:t>Tiedottamalla ja vaikuttamalla esteettömyyden eri osa-alueisiin</a:t>
            </a:r>
          </a:p>
          <a:p>
            <a:pPr lvl="0"/>
            <a:r>
              <a:rPr lang="fi-FI" dirty="0"/>
              <a:t>Julkaisemalla vapaaehtoisten kirjoituksia esteettömyydestä</a:t>
            </a:r>
          </a:p>
          <a:p>
            <a:pPr lvl="0"/>
            <a:r>
              <a:rPr lang="fi-FI" dirty="0"/>
              <a:t>Järjestämällä esteettömyyteen liittyviä kilpailuja yhdistysten </a:t>
            </a:r>
            <a:r>
              <a:rPr lang="fi-FI"/>
              <a:t>vapaaehtoisille</a:t>
            </a:r>
            <a:r>
              <a:rPr lang="fi-FI" smtClean="0"/>
              <a:t>.</a:t>
            </a:r>
          </a:p>
          <a:p>
            <a:pPr marL="0" lvl="0" indent="0">
              <a:buNone/>
            </a:pPr>
            <a:endParaRPr lang="fi-FI" dirty="0" smtClean="0"/>
          </a:p>
          <a:p>
            <a:pPr marL="0" indent="0">
              <a:buNone/>
            </a:pPr>
            <a:r>
              <a:rPr lang="fi-FI" b="1" dirty="0"/>
              <a:t>Esteettömyys ei ole huomisen ongelma, </a:t>
            </a:r>
            <a:endParaRPr lang="fi-FI" b="1" dirty="0" smtClean="0"/>
          </a:p>
          <a:p>
            <a:pPr marL="0" indent="0">
              <a:buNone/>
            </a:pPr>
            <a:r>
              <a:rPr lang="fi-FI" b="1" dirty="0" smtClean="0"/>
              <a:t>rakennetaan </a:t>
            </a:r>
            <a:r>
              <a:rPr lang="fi-FI" b="1" dirty="0"/>
              <a:t>esteettömyyttä yhdessä – NYT!</a:t>
            </a:r>
          </a:p>
          <a:p>
            <a:pPr marL="0" lvl="0" indent="0">
              <a:buNone/>
            </a:pPr>
            <a:endParaRPr lang="fi-FI" dirty="0"/>
          </a:p>
        </p:txBody>
      </p:sp>
    </p:spTree>
    <p:extLst>
      <p:ext uri="{BB962C8B-B14F-4D97-AF65-F5344CB8AC3E}">
        <p14:creationId xmlns:p14="http://schemas.microsoft.com/office/powerpoint/2010/main" val="3329983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lstStyle/>
          <a:p>
            <a:r>
              <a:rPr lang="fi-FI" dirty="0" smtClean="0"/>
              <a:t>Kuva istutteesta paikoillaan</a:t>
            </a:r>
            <a:endParaRPr lang="fi-FI" dirty="0"/>
          </a:p>
        </p:txBody>
      </p:sp>
      <p:pic>
        <p:nvPicPr>
          <p:cNvPr id="6" name="Kuvan paikkamerkki 5"/>
          <p:cNvPicPr>
            <a:picLocks noGrp="1" noChangeAspect="1"/>
          </p:cNvPicPr>
          <p:nvPr>
            <p:ph type="pic" idx="1"/>
          </p:nvPr>
        </p:nvPicPr>
        <p:blipFill>
          <a:blip r:embed="rId2">
            <a:extLst>
              <a:ext uri="{28A0092B-C50C-407E-A947-70E740481C1C}">
                <a14:useLocalDpi xmlns:a14="http://schemas.microsoft.com/office/drawing/2010/main" val="0"/>
              </a:ext>
            </a:extLst>
          </a:blip>
          <a:srcRect t="5041" b="5041"/>
          <a:stretch>
            <a:fillRect/>
          </a:stretch>
        </p:blipFill>
        <p:spPr>
          <a:xfrm>
            <a:off x="5183188" y="995363"/>
            <a:ext cx="6172200" cy="4873625"/>
          </a:xfrm>
        </p:spPr>
      </p:pic>
      <p:sp>
        <p:nvSpPr>
          <p:cNvPr id="4" name="Tekstin paikkamerkki 3"/>
          <p:cNvSpPr>
            <a:spLocks noGrp="1"/>
          </p:cNvSpPr>
          <p:nvPr>
            <p:ph type="body" sz="half" idx="2"/>
          </p:nvPr>
        </p:nvSpPr>
        <p:spPr/>
        <p:txBody>
          <a:bodyPr/>
          <a:lstStyle/>
          <a:p>
            <a:endParaRPr lang="fi-FI" dirty="0" smtClean="0"/>
          </a:p>
          <a:p>
            <a:r>
              <a:rPr lang="fi-FI" dirty="0" smtClean="0"/>
              <a:t>1 Puheprosessori</a:t>
            </a:r>
          </a:p>
          <a:p>
            <a:endParaRPr lang="fi-FI" dirty="0"/>
          </a:p>
          <a:p>
            <a:r>
              <a:rPr lang="fi-FI" dirty="0" smtClean="0"/>
              <a:t>2 Lähetinkela</a:t>
            </a:r>
          </a:p>
          <a:p>
            <a:endParaRPr lang="fi-FI" dirty="0"/>
          </a:p>
          <a:p>
            <a:r>
              <a:rPr lang="fi-FI" dirty="0" smtClean="0"/>
              <a:t>3 </a:t>
            </a:r>
            <a:r>
              <a:rPr lang="fi-FI" dirty="0" err="1" smtClean="0"/>
              <a:t>Elekrtodiketju</a:t>
            </a:r>
            <a:endParaRPr lang="fi-FI" dirty="0" smtClean="0"/>
          </a:p>
          <a:p>
            <a:endParaRPr lang="fi-FI" dirty="0"/>
          </a:p>
          <a:p>
            <a:r>
              <a:rPr lang="fi-FI" dirty="0" smtClean="0"/>
              <a:t>4 Kuulohermo </a:t>
            </a:r>
            <a:endParaRPr lang="fi-FI" dirty="0"/>
          </a:p>
        </p:txBody>
      </p:sp>
      <p:sp>
        <p:nvSpPr>
          <p:cNvPr id="5" name="Kuvan paikkamerkki 2"/>
          <p:cNvSpPr txBox="1">
            <a:spLocks/>
          </p:cNvSpPr>
          <p:nvPr/>
        </p:nvSpPr>
        <p:spPr>
          <a:xfrm>
            <a:off x="5335588" y="1147763"/>
            <a:ext cx="6172200" cy="4873625"/>
          </a:xfrm>
          <a:prstGeom prst="rect">
            <a:avLst/>
          </a:prstGeom>
        </p:spPr>
      </p:sp>
    </p:spTree>
    <p:extLst>
      <p:ext uri="{BB962C8B-B14F-4D97-AF65-F5344CB8AC3E}">
        <p14:creationId xmlns:p14="http://schemas.microsoft.com/office/powerpoint/2010/main" val="160087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64366"/>
          </a:xfrm>
        </p:spPr>
        <p:txBody>
          <a:bodyPr>
            <a:normAutofit fontScale="90000"/>
          </a:bodyPr>
          <a:lstStyle/>
          <a:p>
            <a:endParaRPr lang="fi-FI" dirty="0"/>
          </a:p>
        </p:txBody>
      </p:sp>
      <p:sp>
        <p:nvSpPr>
          <p:cNvPr id="3" name="Sisällön paikkamerkki 2"/>
          <p:cNvSpPr>
            <a:spLocks noGrp="1"/>
          </p:cNvSpPr>
          <p:nvPr>
            <p:ph idx="1"/>
          </p:nvPr>
        </p:nvSpPr>
        <p:spPr/>
        <p:txBody>
          <a:bodyPr/>
          <a:lstStyle/>
          <a:p>
            <a:r>
              <a:rPr lang="fi-FI" dirty="0"/>
              <a:t>Useimpien sisäkorvaistutemerkkien puheprosessorit muistuttavat ulkonäöltään perinteistä korvan taakse asetettavaa kuulokojetta. Sisäkorvaistutteen ulkonäkö eroaa kuulokojeesta siten, että korvan takana olevan puheprosessorin lisäksi viistosti korvan takana on myös pieni pyöreä lähetinkela. Lähetinkela välittää ääntä digitaalisessa muodossa ihon alle leikkauksessa asetettuun vastaanottimeen, jossa se pysyy kiinni magneetin avulla. Vastaanottimesta lähtee sisäkorvan simpukkaan kulkeva elektrodiketju, jonka avulla kuulohermoa stimuloidaan sähköisesti. Ääniaistimus syntyy sisäkorvaistutetta käyttävälle henkilölle, kun aivot tulkitsevat kuulohermoa stimuloivan sähkön ääneksi.</a:t>
            </a:r>
          </a:p>
          <a:p>
            <a:endParaRPr lang="fi-FI" dirty="0"/>
          </a:p>
        </p:txBody>
      </p:sp>
    </p:spTree>
    <p:extLst>
      <p:ext uri="{BB962C8B-B14F-4D97-AF65-F5344CB8AC3E}">
        <p14:creationId xmlns:p14="http://schemas.microsoft.com/office/powerpoint/2010/main" val="3580443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Mistä tiedän, sopisiko sisäkorvaistute minulle?</a:t>
            </a:r>
            <a:endParaRPr lang="fi-FI" dirty="0"/>
          </a:p>
        </p:txBody>
      </p:sp>
      <p:sp>
        <p:nvSpPr>
          <p:cNvPr id="3" name="Sisällön paikkamerkki 2"/>
          <p:cNvSpPr>
            <a:spLocks noGrp="1"/>
          </p:cNvSpPr>
          <p:nvPr>
            <p:ph idx="1"/>
          </p:nvPr>
        </p:nvSpPr>
        <p:spPr/>
        <p:txBody>
          <a:bodyPr/>
          <a:lstStyle/>
          <a:p>
            <a:r>
              <a:rPr lang="fi-FI" dirty="0"/>
              <a:t>Mikäli kuulovaikeudet vaivaavat arjessa </a:t>
            </a:r>
            <a:r>
              <a:rPr lang="fi-FI" i="1" dirty="0"/>
              <a:t>käytössä olevasta kuulokojeesta huolimatta</a:t>
            </a:r>
            <a:r>
              <a:rPr lang="fi-FI" dirty="0"/>
              <a:t>, kannattaa ottaa yhteyttä kuulon kuntoutuksesta vastaavaan terveydenhuollon yksikköön ja pyytää heitä tutkimaan kuulon tilanne. Jos vahvimmallakaan akustisesti ääntä vahvistavalla kuulokojeella ei enää saada riittävää toiminnallista kuuloa, voi sisäkorvaistute olla seuraava kuulonkuntoutuksen vaihtoehto. Istutearvioon pääsemiseksi tarvitaan lähete yliopistolliseen sairaalaan, jossa myös sisäkorvaistuteleikkaukset tehdään. Istutekuntoutuksen aloittamisesta päättää yliopistollisen sairaalan moniammatillinen istutetiimi.</a:t>
            </a:r>
          </a:p>
          <a:p>
            <a:endParaRPr lang="fi-FI" dirty="0"/>
          </a:p>
        </p:txBody>
      </p:sp>
    </p:spTree>
    <p:extLst>
      <p:ext uri="{BB962C8B-B14F-4D97-AF65-F5344CB8AC3E}">
        <p14:creationId xmlns:p14="http://schemas.microsoft.com/office/powerpoint/2010/main" val="1008871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flipV="1">
            <a:off x="838200" y="319406"/>
            <a:ext cx="10515600" cy="45719"/>
          </a:xfrm>
        </p:spPr>
        <p:txBody>
          <a:bodyPr>
            <a:normAutofit fontScale="90000"/>
          </a:bodyPr>
          <a:lstStyle/>
          <a:p>
            <a:endParaRPr lang="fi-FI" dirty="0"/>
          </a:p>
        </p:txBody>
      </p:sp>
      <p:sp>
        <p:nvSpPr>
          <p:cNvPr id="3" name="Sisällön paikkamerkki 2"/>
          <p:cNvSpPr>
            <a:spLocks noGrp="1"/>
          </p:cNvSpPr>
          <p:nvPr>
            <p:ph idx="1"/>
          </p:nvPr>
        </p:nvSpPr>
        <p:spPr>
          <a:xfrm>
            <a:off x="685801" y="814243"/>
            <a:ext cx="10515600" cy="5351030"/>
          </a:xfrm>
        </p:spPr>
        <p:txBody>
          <a:bodyPr/>
          <a:lstStyle/>
          <a:p>
            <a:r>
              <a:rPr lang="fi-FI" dirty="0"/>
              <a:t>Ennen leikkauspäätöstä kuulo tutkitaan huolellisesti ja korvan rakenne selvitetään sairaalassa tehtävillä tutkimuksilla (esim. magneettikuvauksella tai tietokonetomografialla). Leikkaus tehdään yleensä yleisanestesiassa eli nukutuksessa, joten ennen leikkauspäätöstä varmistetaan myös muita yleiseen terveyteen liittyviä asioita. Tutkimukset tehdään, jotta voidaan varmistua siitä, että sisäkorvaistutekuntoutus on kullekin henkilölle sopivin kuulonkuntoutusmuoto.</a:t>
            </a:r>
          </a:p>
          <a:p>
            <a:r>
              <a:rPr lang="fi-FI" dirty="0"/>
              <a:t>Sisäkorvaistutekuntoutukseen hakeutuminen on aina henkilö-/perhekohtainen ratkaisu, joka edellyttää lääketieteellisen soveltuvuuden lisäksi myös omaa halua ja motivaatiota uuden kuulemistavan ja elektronisen apuvälineen käytön opetteluun.</a:t>
            </a:r>
          </a:p>
        </p:txBody>
      </p:sp>
    </p:spTree>
    <p:extLst>
      <p:ext uri="{BB962C8B-B14F-4D97-AF65-F5344CB8AC3E}">
        <p14:creationId xmlns:p14="http://schemas.microsoft.com/office/powerpoint/2010/main" val="3569816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Mitä tapahtuu leikkauksen jälkeen?</a:t>
            </a:r>
            <a:endParaRPr lang="fi-FI" dirty="0"/>
          </a:p>
        </p:txBody>
      </p:sp>
      <p:sp>
        <p:nvSpPr>
          <p:cNvPr id="3" name="Sisällön paikkamerkki 2"/>
          <p:cNvSpPr>
            <a:spLocks noGrp="1"/>
          </p:cNvSpPr>
          <p:nvPr>
            <p:ph idx="1"/>
          </p:nvPr>
        </p:nvSpPr>
        <p:spPr/>
        <p:txBody>
          <a:bodyPr>
            <a:normAutofit fontScale="85000" lnSpcReduction="20000"/>
          </a:bodyPr>
          <a:lstStyle/>
          <a:p>
            <a:r>
              <a:rPr lang="fi-FI" dirty="0"/>
              <a:t>Sisäkorvaistuteleikkauksesta kotiudutaan yleensä seuraavana päivänä, mutta sairausloma kestää usein noin kaksi viikkoa, tarpeen vaatiessa pidempäänkin. Korvassa saattaa olla jäännöskuuloa leikkauksen jälkeenkin, mutta on myös hyvä varautua siihen, että ennen istutejärjestelmän aktivointia leikatulla korvalla ei välttämättä kuule mitään. Läheisten ja mahdollisen työyhteisön kanssa kannattaakin jo etukäteen pohtia, miten tilanteessa kommunikoidaan. Noin neljän viikon kuluttua leikkauksesta sisäkorvaistute aktivoidaan ja istutejärjestelmä säädetään käyttäjälle sopivaksi.</a:t>
            </a:r>
          </a:p>
          <a:p>
            <a:r>
              <a:rPr lang="fi-FI" dirty="0"/>
              <a:t>Eri sairaaloilla on erilaisia käytäntöjä istutesäätöjen ajoittamisessa ja säätökerrat voivat vaihdella myös yksilöllisen tilanteen mukaan. Varsinkin alussa tarvitaan yleensä useita säätökertoja, mikä saattaa tarkoittaa useampaa matkakertaa asuinpaikkakunnalta sairaalalle. Säätöjen tarkoituksena on löytää käyttäjälle sopivin kuuntelualue eli saada laitteesta suurin mahdollinen apu kuulemiseen. Tämän lisäksi on tärkeää harjoitella kuuntelemista omatoimisesti säätökäyntien välillä, sillä aluksi aivojen on opeteltava tulkitsemaan uusia signaaleja, joita istute kuulohermoon lähettää.</a:t>
            </a:r>
          </a:p>
        </p:txBody>
      </p:sp>
    </p:spTree>
    <p:extLst>
      <p:ext uri="{BB962C8B-B14F-4D97-AF65-F5344CB8AC3E}">
        <p14:creationId xmlns:p14="http://schemas.microsoft.com/office/powerpoint/2010/main" val="2227329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Mitä sisäkorvaistutekuulolta kannattaa odottaa?</a:t>
            </a:r>
            <a:endParaRPr lang="fi-FI" dirty="0"/>
          </a:p>
        </p:txBody>
      </p:sp>
      <p:sp>
        <p:nvSpPr>
          <p:cNvPr id="3" name="Sisällön paikkamerkki 2"/>
          <p:cNvSpPr>
            <a:spLocks noGrp="1"/>
          </p:cNvSpPr>
          <p:nvPr>
            <p:ph idx="1"/>
          </p:nvPr>
        </p:nvSpPr>
        <p:spPr/>
        <p:txBody>
          <a:bodyPr>
            <a:normAutofit fontScale="92500" lnSpcReduction="10000"/>
          </a:bodyPr>
          <a:lstStyle/>
          <a:p>
            <a:r>
              <a:rPr lang="fi-FI" dirty="0"/>
              <a:t>Sisäkorvaistutteen vaikutus ja siitä saatava hyöty vaihtelevat yksilöllisesti, mutta yleensä sillä saavutetaan hyvä toiminnallinen kuulo siten, että puheen ja ympäristön äänien kuuleminen sujuu arjessa. Suurin osa istuteleikatuista tuntee elämänlaatunsa paranevan ja kuulonsa tason kohentuvan huomattavasti, kunhan istutteen käyttöön on totuttu.</a:t>
            </a:r>
          </a:p>
          <a:p>
            <a:r>
              <a:rPr lang="fi-FI" dirty="0"/>
              <a:t>Istute ei kuitenkaan tee kuulosta ”normaalia”, ja kuunteluolosuhteilla on vaikutusta myös sisäkorvaistutteen kanssa kuulemiseen. Esimerkiksi hälyisissä paikoissa kuuleminen voi olla jatkossakin haastavaa. Uudella tavalla kuuntelemaan oppiminen saattaa viedä aikaa ja vaatia runsaastikin harjoitusta.</a:t>
            </a:r>
          </a:p>
          <a:p>
            <a:r>
              <a:rPr lang="fi-FI" dirty="0"/>
              <a:t>Kommunikoinnin tukena voidaan tarvittaessa käyttää esimerkiksi </a:t>
            </a:r>
            <a:r>
              <a:rPr lang="fi-FI" dirty="0" err="1"/>
              <a:t>huuliolukua</a:t>
            </a:r>
            <a:r>
              <a:rPr lang="fi-FI" dirty="0"/>
              <a:t>, kirjoitustulkkausta tai viitottua puhetta.</a:t>
            </a:r>
          </a:p>
        </p:txBody>
      </p:sp>
    </p:spTree>
    <p:extLst>
      <p:ext uri="{BB962C8B-B14F-4D97-AF65-F5344CB8AC3E}">
        <p14:creationId xmlns:p14="http://schemas.microsoft.com/office/powerpoint/2010/main" val="394556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t>Mitä sisäkorvaistute maksaa?</a:t>
            </a:r>
            <a:endParaRPr lang="fi-FI" dirty="0"/>
          </a:p>
        </p:txBody>
      </p:sp>
      <p:sp>
        <p:nvSpPr>
          <p:cNvPr id="3" name="Sisällön paikkamerkki 2"/>
          <p:cNvSpPr>
            <a:spLocks noGrp="1"/>
          </p:cNvSpPr>
          <p:nvPr>
            <p:ph idx="1"/>
          </p:nvPr>
        </p:nvSpPr>
        <p:spPr/>
        <p:txBody>
          <a:bodyPr/>
          <a:lstStyle/>
          <a:p>
            <a:r>
              <a:rPr lang="fi-FI" dirty="0"/>
              <a:t>Kuten muukin erikoissairaanhoito Suomessa, on sisäkorvaistutekuntoutus istutetta käyttäville henkilöille suurelta osin </a:t>
            </a:r>
            <a:r>
              <a:rPr lang="fi-FI" b="1" dirty="0"/>
              <a:t>maksutonta</a:t>
            </a:r>
            <a:r>
              <a:rPr lang="fi-FI" dirty="0"/>
              <a:t>. Kulut muodostuvat poliklinikkamaksuista, istutteessa käytettävistä virtalähteistä (paristoista ja/tai akuista) sekä itse hankittavista lisälaitteista, varaosista tai muista apuvälineistä.</a:t>
            </a:r>
          </a:p>
          <a:p>
            <a:r>
              <a:rPr lang="fi-FI" dirty="0"/>
              <a:t>Osan sisäkorvaistutteisiin liittyvistä lisälaitteista ja varaosista voi saada sairaalasta ilmaiseksi. Sairaaloiden käytännöissä on ollut jonkin verran vaihtelua sisäkorvaistutteisiin liittyvien lisälaitteiden luovuttamiseen liittyen, mutta käytäntöjä on sairaaloiden kesken pyritty yhtenäistämään.</a:t>
            </a:r>
          </a:p>
        </p:txBody>
      </p:sp>
    </p:spTree>
    <p:extLst>
      <p:ext uri="{BB962C8B-B14F-4D97-AF65-F5344CB8AC3E}">
        <p14:creationId xmlns:p14="http://schemas.microsoft.com/office/powerpoint/2010/main" val="3585269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752882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575</Words>
  <Application>Microsoft Office PowerPoint</Application>
  <PresentationFormat>Laajakuva</PresentationFormat>
  <Paragraphs>41</Paragraphs>
  <Slides>12</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12</vt:i4>
      </vt:variant>
    </vt:vector>
  </HeadingPairs>
  <TitlesOfParts>
    <vt:vector size="16" baseType="lpstr">
      <vt:lpstr>Arial</vt:lpstr>
      <vt:lpstr>Calibri</vt:lpstr>
      <vt:lpstr>Calibri Light</vt:lpstr>
      <vt:lpstr>Office-teema</vt:lpstr>
      <vt:lpstr>Sisäkorvaistute</vt:lpstr>
      <vt:lpstr>Kuva istutteesta paikoillaan</vt:lpstr>
      <vt:lpstr>PowerPoint-esitys</vt:lpstr>
      <vt:lpstr>Mistä tiedän, sopisiko sisäkorvaistute minulle?</vt:lpstr>
      <vt:lpstr>PowerPoint-esitys</vt:lpstr>
      <vt:lpstr>Mitä tapahtuu leikkauksen jälkeen?</vt:lpstr>
      <vt:lpstr>Mitä sisäkorvaistutekuulolta kannattaa odottaa?</vt:lpstr>
      <vt:lpstr>Mitä sisäkorvaistute maksaa?</vt:lpstr>
      <vt:lpstr>PowerPoint-esitys</vt:lpstr>
      <vt:lpstr>Esteettömyyden teemavuosi 2018</vt:lpstr>
      <vt:lpstr>Teemavuoden tavoite</vt:lpstr>
      <vt:lpstr>PowerPoint-esitys</vt:lpstr>
    </vt:vector>
  </TitlesOfParts>
  <Company>Realia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Sisäkorvaistute</dc:title>
  <dc:creator>Mäkinen Meria</dc:creator>
  <cp:lastModifiedBy>Mäkinen Meria</cp:lastModifiedBy>
  <cp:revision>4</cp:revision>
  <dcterms:created xsi:type="dcterms:W3CDTF">2018-10-07T15:38:56Z</dcterms:created>
  <dcterms:modified xsi:type="dcterms:W3CDTF">2018-10-08T13:21:51Z</dcterms:modified>
</cp:coreProperties>
</file>